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56" r:id="rId3"/>
    <p:sldId id="257" r:id="rId4"/>
    <p:sldId id="259" r:id="rId5"/>
    <p:sldId id="278" r:id="rId6"/>
    <p:sldId id="264" r:id="rId7"/>
    <p:sldId id="261" r:id="rId8"/>
    <p:sldId id="262" r:id="rId9"/>
    <p:sldId id="263" r:id="rId10"/>
    <p:sldId id="260" r:id="rId11"/>
    <p:sldId id="258" r:id="rId12"/>
    <p:sldId id="265" r:id="rId13"/>
    <p:sldId id="267" r:id="rId14"/>
    <p:sldId id="270" r:id="rId15"/>
    <p:sldId id="266" r:id="rId16"/>
    <p:sldId id="269" r:id="rId17"/>
    <p:sldId id="271" r:id="rId18"/>
    <p:sldId id="268" r:id="rId19"/>
    <p:sldId id="272" r:id="rId20"/>
    <p:sldId id="273" r:id="rId21"/>
    <p:sldId id="274" r:id="rId22"/>
    <p:sldId id="275" r:id="rId23"/>
    <p:sldId id="276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26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12" y="-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51849-858D-4D90-8937-E5564565DFA2}" type="datetimeFigureOut">
              <a:rPr lang="en-US" smtClean="0"/>
              <a:t>11/21/2010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6B68-39F3-4EB9-82E4-BA710C6FB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676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51849-858D-4D90-8937-E5564565DFA2}" type="datetimeFigureOut">
              <a:rPr lang="en-US" smtClean="0"/>
              <a:t>11/21/2010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6B68-39F3-4EB9-82E4-BA710C6FB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505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51849-858D-4D90-8937-E5564565DFA2}" type="datetimeFigureOut">
              <a:rPr lang="en-US" smtClean="0"/>
              <a:t>11/21/2010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6B68-39F3-4EB9-82E4-BA710C6FB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561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51849-858D-4D90-8937-E5564565DFA2}" type="datetimeFigureOut">
              <a:rPr lang="en-US" smtClean="0"/>
              <a:t>11/21/2010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6B68-39F3-4EB9-82E4-BA710C6FB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081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51849-858D-4D90-8937-E5564565DFA2}" type="datetimeFigureOut">
              <a:rPr lang="en-US" smtClean="0"/>
              <a:t>11/21/2010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6B68-39F3-4EB9-82E4-BA710C6FB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172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51849-858D-4D90-8937-E5564565DFA2}" type="datetimeFigureOut">
              <a:rPr lang="en-US" smtClean="0"/>
              <a:t>11/21/2010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6B68-39F3-4EB9-82E4-BA710C6FB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534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51849-858D-4D90-8937-E5564565DFA2}" type="datetimeFigureOut">
              <a:rPr lang="en-US" smtClean="0"/>
              <a:t>11/21/2010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6B68-39F3-4EB9-82E4-BA710C6FB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717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51849-858D-4D90-8937-E5564565DFA2}" type="datetimeFigureOut">
              <a:rPr lang="en-US" smtClean="0"/>
              <a:t>11/21/2010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6B68-39F3-4EB9-82E4-BA710C6FB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776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51849-858D-4D90-8937-E5564565DFA2}" type="datetimeFigureOut">
              <a:rPr lang="en-US" smtClean="0"/>
              <a:t>11/21/2010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6B68-39F3-4EB9-82E4-BA710C6FB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655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51849-858D-4D90-8937-E5564565DFA2}" type="datetimeFigureOut">
              <a:rPr lang="en-US" smtClean="0"/>
              <a:t>11/21/2010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6B68-39F3-4EB9-82E4-BA710C6FB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834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51849-858D-4D90-8937-E5564565DFA2}" type="datetimeFigureOut">
              <a:rPr lang="en-US" smtClean="0"/>
              <a:t>11/21/2010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6B68-39F3-4EB9-82E4-BA710C6FB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57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F51849-858D-4D90-8937-E5564565DFA2}" type="datetimeFigureOut">
              <a:rPr lang="en-US" smtClean="0"/>
              <a:t>11/21/2010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26B68-39F3-4EB9-82E4-BA710C6FB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702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/>
              <a:t>Los </a:t>
            </a:r>
            <a:r>
              <a:rPr lang="en-US" sz="9600" dirty="0" err="1" smtClean="0"/>
              <a:t>Números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8800" dirty="0" smtClean="0">
                <a:solidFill>
                  <a:schemeClr val="tx1"/>
                </a:solidFill>
              </a:rPr>
              <a:t>0-20</a:t>
            </a:r>
            <a:endParaRPr lang="en-US" sz="8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97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75245" y="533400"/>
            <a:ext cx="6400800" cy="1752600"/>
          </a:xfrm>
        </p:spPr>
        <p:txBody>
          <a:bodyPr>
            <a:normAutofit/>
          </a:bodyPr>
          <a:lstStyle/>
          <a:p>
            <a:r>
              <a:rPr lang="en-US" sz="9600" dirty="0" smtClean="0">
                <a:solidFill>
                  <a:srgbClr val="0070C0"/>
                </a:solidFill>
                <a:latin typeface="Algerian" pitchFamily="82" charset="0"/>
              </a:rPr>
              <a:t>OCHO</a:t>
            </a:r>
            <a:endParaRPr lang="en-US" sz="9600" dirty="0">
              <a:solidFill>
                <a:srgbClr val="0070C0"/>
              </a:solidFill>
              <a:latin typeface="Algerian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-685800"/>
            <a:ext cx="3472425" cy="778674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0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8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962400" y="5333999"/>
            <a:ext cx="49319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err="1" smtClean="0">
                <a:solidFill>
                  <a:schemeClr val="accent6">
                    <a:lumMod val="75000"/>
                  </a:schemeClr>
                </a:solidFill>
              </a:rPr>
              <a:t>Ocho</a:t>
            </a:r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6000" dirty="0" err="1" smtClean="0">
                <a:solidFill>
                  <a:schemeClr val="accent6">
                    <a:lumMod val="75000"/>
                  </a:schemeClr>
                </a:solidFill>
              </a:rPr>
              <a:t>sillas</a:t>
            </a:r>
            <a:endParaRPr lang="en-US" sz="6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286" l="1521" r="977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1641" y="1905000"/>
            <a:ext cx="1080761" cy="143827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286" l="1521" r="977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661" y="2209800"/>
            <a:ext cx="1080761" cy="14382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286" l="1521" r="977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1905000"/>
            <a:ext cx="1080761" cy="14382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286" l="1521" r="977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711" y="2209800"/>
            <a:ext cx="1080761" cy="143827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286" l="1521" r="977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1641" y="3457294"/>
            <a:ext cx="1080761" cy="143827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286" l="1521" r="977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661" y="3762094"/>
            <a:ext cx="1080761" cy="143827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286" l="1521" r="977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3457294"/>
            <a:ext cx="1080761" cy="143827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286" l="1521" r="977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711" y="3762094"/>
            <a:ext cx="1080761" cy="1438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18732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250921"/>
            <a:ext cx="6400800" cy="1752600"/>
          </a:xfrm>
        </p:spPr>
        <p:txBody>
          <a:bodyPr>
            <a:normAutofit/>
          </a:bodyPr>
          <a:lstStyle/>
          <a:p>
            <a:r>
              <a:rPr lang="en-US" sz="9600" dirty="0" err="1" smtClean="0">
                <a:solidFill>
                  <a:srgbClr val="0070C0"/>
                </a:solidFill>
                <a:latin typeface="Algerian" pitchFamily="82" charset="0"/>
              </a:rPr>
              <a:t>NuEVE</a:t>
            </a:r>
            <a:endParaRPr lang="en-US" sz="9600" dirty="0">
              <a:solidFill>
                <a:srgbClr val="0070C0"/>
              </a:solidFill>
              <a:latin typeface="Algerian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0284" y="-762000"/>
            <a:ext cx="3472425" cy="778674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0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9</a:t>
            </a:r>
            <a:endParaRPr lang="en-US" sz="50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78567" y="5571204"/>
            <a:ext cx="77723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err="1" smtClean="0">
                <a:solidFill>
                  <a:srgbClr val="8A266D"/>
                </a:solidFill>
              </a:rPr>
              <a:t>Nueve</a:t>
            </a:r>
            <a:r>
              <a:rPr lang="en-US" sz="6000" dirty="0" smtClean="0">
                <a:solidFill>
                  <a:srgbClr val="8A266D"/>
                </a:solidFill>
              </a:rPr>
              <a:t> flamencos</a:t>
            </a:r>
            <a:endParaRPr lang="en-US" sz="6000" dirty="0">
              <a:solidFill>
                <a:srgbClr val="8A266D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600200"/>
            <a:ext cx="3918975" cy="391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6439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250921"/>
            <a:ext cx="6400800" cy="1752600"/>
          </a:xfrm>
        </p:spPr>
        <p:txBody>
          <a:bodyPr>
            <a:normAutofit/>
          </a:bodyPr>
          <a:lstStyle/>
          <a:p>
            <a:r>
              <a:rPr lang="en-US" sz="9600" dirty="0" smtClean="0">
                <a:solidFill>
                  <a:srgbClr val="0070C0"/>
                </a:solidFill>
                <a:latin typeface="Algerian" pitchFamily="82" charset="0"/>
              </a:rPr>
              <a:t>DIEZ</a:t>
            </a:r>
            <a:endParaRPr lang="en-US" sz="9600" dirty="0">
              <a:solidFill>
                <a:srgbClr val="0070C0"/>
              </a:solidFill>
              <a:latin typeface="Algerian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7445" y="228600"/>
            <a:ext cx="4355680" cy="54784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5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Narrow" pitchFamily="34" charset="0"/>
              </a:rPr>
              <a:t>10</a:t>
            </a:r>
            <a:endParaRPr lang="en-US" sz="35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 Narrow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38656" y="4876800"/>
            <a:ext cx="63478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err="1" smtClean="0"/>
              <a:t>Diez</a:t>
            </a:r>
            <a:r>
              <a:rPr lang="en-US" sz="6000" dirty="0" smtClean="0"/>
              <a:t> </a:t>
            </a:r>
            <a:r>
              <a:rPr lang="en-US" sz="6000" dirty="0" err="1" smtClean="0"/>
              <a:t>pingüinos</a:t>
            </a:r>
            <a:endParaRPr lang="en-US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1895408"/>
            <a:ext cx="1122589" cy="12573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8048" y="1981200"/>
            <a:ext cx="1122589" cy="12573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2590" y="1841126"/>
            <a:ext cx="1122589" cy="12573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2006973"/>
            <a:ext cx="1122589" cy="12573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5141" y="1725079"/>
            <a:ext cx="1122589" cy="12573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3264273"/>
            <a:ext cx="1122589" cy="12573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8048" y="3404347"/>
            <a:ext cx="1122589" cy="12573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2589" y="3238500"/>
            <a:ext cx="1122589" cy="12573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3430120"/>
            <a:ext cx="1122589" cy="12573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5141" y="3148226"/>
            <a:ext cx="1122589" cy="125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755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250921"/>
            <a:ext cx="6400800" cy="1752600"/>
          </a:xfrm>
        </p:spPr>
        <p:txBody>
          <a:bodyPr>
            <a:normAutofit/>
          </a:bodyPr>
          <a:lstStyle/>
          <a:p>
            <a:r>
              <a:rPr lang="en-US" sz="9600" dirty="0" smtClean="0">
                <a:solidFill>
                  <a:srgbClr val="0070C0"/>
                </a:solidFill>
                <a:latin typeface="Algerian" pitchFamily="82" charset="0"/>
              </a:rPr>
              <a:t>ONCE</a:t>
            </a:r>
            <a:endParaRPr lang="en-US" sz="9600" dirty="0">
              <a:solidFill>
                <a:srgbClr val="0070C0"/>
              </a:solidFill>
              <a:latin typeface="Algerian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84" y="228600"/>
            <a:ext cx="4154022" cy="54784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5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Narrow" pitchFamily="34" charset="0"/>
              </a:rPr>
              <a:t>11</a:t>
            </a:r>
            <a:endParaRPr lang="en-US" sz="35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 Narrow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38656" y="4572000"/>
            <a:ext cx="63478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accent6">
                    <a:lumMod val="50000"/>
                  </a:schemeClr>
                </a:solidFill>
              </a:rPr>
              <a:t>Once </a:t>
            </a:r>
            <a:r>
              <a:rPr lang="en-US" sz="6000" dirty="0" err="1" smtClean="0">
                <a:solidFill>
                  <a:schemeClr val="accent6">
                    <a:lumMod val="50000"/>
                  </a:schemeClr>
                </a:solidFill>
              </a:rPr>
              <a:t>monos</a:t>
            </a:r>
            <a:endParaRPr lang="en-US" sz="6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1657350"/>
            <a:ext cx="1028700" cy="1181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779" y="1809750"/>
            <a:ext cx="1028700" cy="11811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1657350"/>
            <a:ext cx="1028700" cy="11811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2590" y="1879226"/>
            <a:ext cx="1028700" cy="11811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1728440"/>
            <a:ext cx="1028700" cy="11811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3080497"/>
            <a:ext cx="1028700" cy="11811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450" y="2938675"/>
            <a:ext cx="1028700" cy="11811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9104" y="3008779"/>
            <a:ext cx="1028700" cy="11811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1883" y="3161179"/>
            <a:ext cx="1028700" cy="11811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6904" y="3008779"/>
            <a:ext cx="1028700" cy="11811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0744" y="2247900"/>
            <a:ext cx="1028700" cy="118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569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4200" y="1600200"/>
            <a:ext cx="6400800" cy="1752600"/>
          </a:xfrm>
        </p:spPr>
        <p:txBody>
          <a:bodyPr>
            <a:normAutofit/>
          </a:bodyPr>
          <a:lstStyle/>
          <a:p>
            <a:r>
              <a:rPr lang="en-US" sz="9600" dirty="0" smtClean="0">
                <a:solidFill>
                  <a:srgbClr val="0070C0"/>
                </a:solidFill>
                <a:latin typeface="Algerian" pitchFamily="82" charset="0"/>
              </a:rPr>
              <a:t>DOCE</a:t>
            </a:r>
            <a:endParaRPr lang="en-US" sz="9600" dirty="0">
              <a:solidFill>
                <a:srgbClr val="0070C0"/>
              </a:solidFill>
              <a:latin typeface="Algerian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8160" y="-457200"/>
            <a:ext cx="4355680" cy="54784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5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Narrow" pitchFamily="34" charset="0"/>
              </a:rPr>
              <a:t>12</a:t>
            </a:r>
            <a:endParaRPr lang="en-US" sz="35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 Narrow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025152"/>
            <a:ext cx="7677150" cy="2572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91187" y="5606590"/>
            <a:ext cx="61453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err="1" smtClean="0"/>
              <a:t>Doce</a:t>
            </a:r>
            <a:r>
              <a:rPr lang="en-US" sz="6000" dirty="0" smtClean="0"/>
              <a:t> </a:t>
            </a:r>
            <a:r>
              <a:rPr lang="en-US" sz="6000" dirty="0" err="1" smtClean="0"/>
              <a:t>pájaros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940262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250921"/>
            <a:ext cx="6400800" cy="1752600"/>
          </a:xfrm>
        </p:spPr>
        <p:txBody>
          <a:bodyPr>
            <a:normAutofit/>
          </a:bodyPr>
          <a:lstStyle/>
          <a:p>
            <a:r>
              <a:rPr lang="en-US" sz="9600" dirty="0" smtClean="0">
                <a:solidFill>
                  <a:srgbClr val="0070C0"/>
                </a:solidFill>
                <a:latin typeface="Algerian" pitchFamily="82" charset="0"/>
              </a:rPr>
              <a:t>TRECE</a:t>
            </a:r>
            <a:endParaRPr lang="en-US" sz="9600" dirty="0">
              <a:solidFill>
                <a:srgbClr val="0070C0"/>
              </a:solidFill>
              <a:latin typeface="Algerian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7445" y="228600"/>
            <a:ext cx="4355680" cy="54784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5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Narrow" pitchFamily="34" charset="0"/>
              </a:rPr>
              <a:t>13</a:t>
            </a:r>
            <a:endParaRPr lang="en-US" sz="35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 Narrow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38656" y="4876800"/>
            <a:ext cx="63478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err="1" smtClean="0"/>
              <a:t>trece</a:t>
            </a:r>
            <a:r>
              <a:rPr lang="en-US" sz="6000" dirty="0" smtClean="0"/>
              <a:t> mariposas</a:t>
            </a:r>
            <a:endParaRPr lang="en-US" sz="6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8234" y="1739152"/>
            <a:ext cx="2142565" cy="214256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799" y="1725705"/>
            <a:ext cx="2142565" cy="21425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163" y="3581400"/>
            <a:ext cx="1857375" cy="14859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490381" y="3581400"/>
            <a:ext cx="1971394" cy="14859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10400" y="3701303"/>
            <a:ext cx="1971394" cy="148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942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4200" y="228600"/>
            <a:ext cx="6400800" cy="1752600"/>
          </a:xfrm>
        </p:spPr>
        <p:txBody>
          <a:bodyPr>
            <a:normAutofit/>
          </a:bodyPr>
          <a:lstStyle/>
          <a:p>
            <a:r>
              <a:rPr lang="en-US" sz="9600" dirty="0" smtClean="0">
                <a:solidFill>
                  <a:srgbClr val="0070C0"/>
                </a:solidFill>
                <a:latin typeface="Algerian" pitchFamily="82" charset="0"/>
              </a:rPr>
              <a:t>CATORCE</a:t>
            </a:r>
            <a:endParaRPr lang="en-US" sz="9600" dirty="0">
              <a:solidFill>
                <a:srgbClr val="0070C0"/>
              </a:solidFill>
              <a:latin typeface="Algerian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228600" y="-500837"/>
            <a:ext cx="4355680" cy="54784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5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Narrow" pitchFamily="34" charset="0"/>
              </a:rPr>
              <a:t>14</a:t>
            </a:r>
            <a:endParaRPr lang="en-US" sz="35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 Narrow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07791" y="5502666"/>
            <a:ext cx="63478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err="1" smtClean="0"/>
              <a:t>Catorce</a:t>
            </a:r>
            <a:r>
              <a:rPr lang="en-US" sz="6000" dirty="0" smtClean="0"/>
              <a:t> </a:t>
            </a:r>
            <a:r>
              <a:rPr lang="en-US" sz="6000" dirty="0" err="1" smtClean="0"/>
              <a:t>leones</a:t>
            </a:r>
            <a:endParaRPr lang="en-US" sz="60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4911966"/>
            <a:ext cx="1522459" cy="148471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4569" y="4446445"/>
            <a:ext cx="1152525" cy="112395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4337730"/>
            <a:ext cx="1914364" cy="18669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815" y="2033587"/>
            <a:ext cx="1152525" cy="112395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8028" y="4240306"/>
            <a:ext cx="1152525" cy="112395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4570" y="2876550"/>
            <a:ext cx="1152525" cy="112395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937" y="1583918"/>
            <a:ext cx="1728788" cy="168592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2876550"/>
            <a:ext cx="1152525" cy="112395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8241" y="1583918"/>
            <a:ext cx="1152525" cy="112395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8744" y="4240306"/>
            <a:ext cx="1152525" cy="112395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7275" y="3238467"/>
            <a:ext cx="1152525" cy="181532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219" y="4152900"/>
            <a:ext cx="1152525" cy="112395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918744" y="2081919"/>
            <a:ext cx="2334491" cy="210117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555" y="4327102"/>
            <a:ext cx="1152525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447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250921"/>
            <a:ext cx="6400800" cy="1752600"/>
          </a:xfrm>
        </p:spPr>
        <p:txBody>
          <a:bodyPr>
            <a:normAutofit/>
          </a:bodyPr>
          <a:lstStyle/>
          <a:p>
            <a:r>
              <a:rPr lang="en-US" sz="9600" dirty="0" smtClean="0">
                <a:solidFill>
                  <a:srgbClr val="0070C0"/>
                </a:solidFill>
                <a:latin typeface="Algerian" pitchFamily="82" charset="0"/>
              </a:rPr>
              <a:t>QUINCE</a:t>
            </a:r>
            <a:endParaRPr lang="en-US" sz="9600" dirty="0">
              <a:solidFill>
                <a:srgbClr val="0070C0"/>
              </a:solidFill>
              <a:latin typeface="Algerian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7445" y="228600"/>
            <a:ext cx="4355680" cy="54784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5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Narrow" pitchFamily="34" charset="0"/>
              </a:rPr>
              <a:t>15</a:t>
            </a:r>
            <a:endParaRPr lang="en-US" sz="35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 Narrow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38656" y="4876800"/>
            <a:ext cx="63478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Quince </a:t>
            </a:r>
            <a:r>
              <a:rPr lang="en-US" sz="6000" dirty="0" err="1" smtClean="0"/>
              <a:t>peces</a:t>
            </a:r>
            <a:endParaRPr lang="en-US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881" y="1828800"/>
            <a:ext cx="1409700" cy="14097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9041" y="3086100"/>
            <a:ext cx="1409700" cy="14097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935" y="2262961"/>
            <a:ext cx="1409700" cy="14097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3069291"/>
            <a:ext cx="1409700" cy="14097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1676400"/>
            <a:ext cx="1409700" cy="140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6172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"/>
            <a:ext cx="6400800" cy="1752600"/>
          </a:xfrm>
        </p:spPr>
        <p:txBody>
          <a:bodyPr>
            <a:normAutofit/>
          </a:bodyPr>
          <a:lstStyle/>
          <a:p>
            <a:r>
              <a:rPr lang="en-US" sz="9600" dirty="0" err="1" smtClean="0">
                <a:solidFill>
                  <a:srgbClr val="0070C0"/>
                </a:solidFill>
                <a:latin typeface="Algerian" pitchFamily="82" charset="0"/>
              </a:rPr>
              <a:t>Dieciséis</a:t>
            </a:r>
            <a:endParaRPr lang="en-US" sz="9600" dirty="0">
              <a:solidFill>
                <a:srgbClr val="0070C0"/>
              </a:solidFill>
              <a:latin typeface="Algerian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4360" y="1076042"/>
            <a:ext cx="4355680" cy="54784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5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Narrow" pitchFamily="34" charset="0"/>
              </a:rPr>
              <a:t>16</a:t>
            </a:r>
            <a:endParaRPr lang="en-US" sz="35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 Narrow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62200" y="5642374"/>
            <a:ext cx="63478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err="1" smtClean="0"/>
              <a:t>Dieciséis</a:t>
            </a:r>
            <a:r>
              <a:rPr lang="en-US" sz="6000" dirty="0" smtClean="0"/>
              <a:t> </a:t>
            </a:r>
            <a:r>
              <a:rPr lang="en-US" sz="6000" dirty="0" err="1" smtClean="0"/>
              <a:t>abejas</a:t>
            </a:r>
            <a:r>
              <a:rPr lang="en-US" sz="6000" dirty="0" smtClean="0"/>
              <a:t> </a:t>
            </a:r>
            <a:endParaRPr lang="en-US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7300" y="2025183"/>
            <a:ext cx="800100" cy="8858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2062162"/>
            <a:ext cx="800100" cy="8858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500" y="1914245"/>
            <a:ext cx="800100" cy="8858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600" y="2204757"/>
            <a:ext cx="800100" cy="8858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7300" y="2867025"/>
            <a:ext cx="800100" cy="8858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2952469"/>
            <a:ext cx="800100" cy="8858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500" y="2800069"/>
            <a:ext cx="800100" cy="8858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600" y="3028670"/>
            <a:ext cx="800100" cy="8858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556" y="3729810"/>
            <a:ext cx="800100" cy="88582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656" y="3815254"/>
            <a:ext cx="800100" cy="88582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7756" y="3662854"/>
            <a:ext cx="800100" cy="88582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7856" y="3891455"/>
            <a:ext cx="800100" cy="88582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0097" y="4709975"/>
            <a:ext cx="800100" cy="88582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4709975"/>
            <a:ext cx="800100" cy="8858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9968" y="4582577"/>
            <a:ext cx="800100" cy="88582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7756" y="4548679"/>
            <a:ext cx="800100" cy="88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228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829" y="228600"/>
            <a:ext cx="6400800" cy="1752600"/>
          </a:xfrm>
        </p:spPr>
        <p:txBody>
          <a:bodyPr>
            <a:normAutofit fontScale="92500"/>
          </a:bodyPr>
          <a:lstStyle/>
          <a:p>
            <a:r>
              <a:rPr lang="en-US" sz="9600" dirty="0" err="1" smtClean="0">
                <a:solidFill>
                  <a:srgbClr val="0070C0"/>
                </a:solidFill>
                <a:latin typeface="Algerian" pitchFamily="82" charset="0"/>
              </a:rPr>
              <a:t>Diecisiete</a:t>
            </a:r>
            <a:endParaRPr lang="en-US" sz="9600" dirty="0">
              <a:solidFill>
                <a:srgbClr val="0070C0"/>
              </a:solidFill>
              <a:latin typeface="Algerian" pitchFamily="8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71600" y="5842337"/>
            <a:ext cx="63478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err="1" smtClean="0"/>
              <a:t>Diecisiete</a:t>
            </a:r>
            <a:r>
              <a:rPr lang="en-US" sz="6000" dirty="0" smtClean="0"/>
              <a:t> </a:t>
            </a:r>
            <a:r>
              <a:rPr lang="en-US" sz="6000" dirty="0" err="1" smtClean="0"/>
              <a:t>peras</a:t>
            </a:r>
            <a:r>
              <a:rPr lang="en-US" sz="6000" dirty="0" smtClean="0"/>
              <a:t> </a:t>
            </a:r>
            <a:endParaRPr lang="en-US" sz="60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43" b="22671"/>
          <a:stretch/>
        </p:blipFill>
        <p:spPr bwMode="auto">
          <a:xfrm>
            <a:off x="1483246" y="1439040"/>
            <a:ext cx="6124575" cy="4403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160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2133600"/>
            <a:ext cx="6400800" cy="1752600"/>
          </a:xfrm>
        </p:spPr>
        <p:txBody>
          <a:bodyPr>
            <a:normAutofit/>
          </a:bodyPr>
          <a:lstStyle/>
          <a:p>
            <a:r>
              <a:rPr lang="en-US" sz="9600" dirty="0" smtClean="0">
                <a:solidFill>
                  <a:srgbClr val="0070C0"/>
                </a:solidFill>
                <a:latin typeface="Algerian" pitchFamily="82" charset="0"/>
              </a:rPr>
              <a:t>CERO</a:t>
            </a:r>
            <a:endParaRPr lang="en-US" sz="9600" dirty="0">
              <a:solidFill>
                <a:srgbClr val="0070C0"/>
              </a:solidFill>
              <a:latin typeface="Algerian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-685800"/>
            <a:ext cx="3472425" cy="778674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0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0</a:t>
            </a:r>
            <a:endParaRPr lang="en-US" sz="50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7203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"/>
            <a:ext cx="6400800" cy="1752600"/>
          </a:xfrm>
        </p:spPr>
        <p:txBody>
          <a:bodyPr>
            <a:normAutofit/>
          </a:bodyPr>
          <a:lstStyle/>
          <a:p>
            <a:r>
              <a:rPr lang="en-US" sz="9600" dirty="0" err="1" smtClean="0">
                <a:solidFill>
                  <a:srgbClr val="0070C0"/>
                </a:solidFill>
                <a:latin typeface="Algerian" pitchFamily="82" charset="0"/>
              </a:rPr>
              <a:t>DieciOCHO</a:t>
            </a:r>
            <a:endParaRPr lang="en-US" sz="9600" dirty="0">
              <a:solidFill>
                <a:srgbClr val="0070C0"/>
              </a:solidFill>
              <a:latin typeface="Algerian" pitchFamily="8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28800" y="5842337"/>
            <a:ext cx="63478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err="1" smtClean="0"/>
              <a:t>Dieciocho</a:t>
            </a:r>
            <a:r>
              <a:rPr lang="en-US" sz="6000" dirty="0" smtClean="0"/>
              <a:t> </a:t>
            </a:r>
            <a:r>
              <a:rPr lang="en-US" sz="6000" dirty="0" err="1" smtClean="0"/>
              <a:t>lápices</a:t>
            </a:r>
            <a:endParaRPr lang="en-US" sz="6000" dirty="0" smtClean="0"/>
          </a:p>
          <a:p>
            <a:pPr algn="ctr"/>
            <a:endParaRPr lang="en-US" sz="60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71" b="22671"/>
          <a:stretch/>
        </p:blipFill>
        <p:spPr bwMode="auto">
          <a:xfrm>
            <a:off x="1600200" y="1676400"/>
            <a:ext cx="6124575" cy="4324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368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"/>
            <a:ext cx="6400800" cy="1752600"/>
          </a:xfrm>
        </p:spPr>
        <p:txBody>
          <a:bodyPr>
            <a:normAutofit fontScale="92500"/>
          </a:bodyPr>
          <a:lstStyle/>
          <a:p>
            <a:r>
              <a:rPr lang="en-US" sz="9600" dirty="0" err="1" smtClean="0">
                <a:solidFill>
                  <a:srgbClr val="FFFF00"/>
                </a:solidFill>
                <a:latin typeface="Algerian" pitchFamily="82" charset="0"/>
              </a:rPr>
              <a:t>DieciNUEVE</a:t>
            </a:r>
            <a:endParaRPr lang="en-US" sz="9600" dirty="0">
              <a:solidFill>
                <a:srgbClr val="FFFF00"/>
              </a:solidFill>
              <a:latin typeface="Algerian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7445" y="1219200"/>
            <a:ext cx="4355680" cy="54784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5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Narrow" pitchFamily="34" charset="0"/>
              </a:rPr>
              <a:t>19</a:t>
            </a:r>
            <a:endParaRPr lang="en-US" sz="35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 Narrow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76831" y="5681960"/>
            <a:ext cx="74012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err="1" smtClean="0">
                <a:solidFill>
                  <a:srgbClr val="FFFF00"/>
                </a:solidFill>
              </a:rPr>
              <a:t>Diecinueve</a:t>
            </a:r>
            <a:r>
              <a:rPr lang="en-US" sz="6000" dirty="0" smtClean="0">
                <a:solidFill>
                  <a:srgbClr val="FFFF00"/>
                </a:solidFill>
              </a:rPr>
              <a:t>  </a:t>
            </a:r>
            <a:r>
              <a:rPr lang="en-US" sz="6000" dirty="0" err="1" smtClean="0">
                <a:solidFill>
                  <a:srgbClr val="FFFF00"/>
                </a:solidFill>
              </a:rPr>
              <a:t>estrellas</a:t>
            </a:r>
            <a:endParaRPr lang="en-US" sz="6000" dirty="0">
              <a:solidFill>
                <a:srgbClr val="FFFF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735" y="1600200"/>
            <a:ext cx="1143000" cy="1143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905000"/>
            <a:ext cx="1143000" cy="1143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1090" y="1807290"/>
            <a:ext cx="935910" cy="93591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1600200"/>
            <a:ext cx="1295400" cy="1295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9135" y="2783541"/>
            <a:ext cx="1143000" cy="1143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3088341"/>
            <a:ext cx="1143000" cy="1143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90" y="2990631"/>
            <a:ext cx="935910" cy="93591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2783541"/>
            <a:ext cx="1295400" cy="12954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8564" y="3810000"/>
            <a:ext cx="1143000" cy="1143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0029" y="4114800"/>
            <a:ext cx="1143000" cy="1143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919" y="4017090"/>
            <a:ext cx="935910" cy="93591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0680" y="3810000"/>
            <a:ext cx="1295400" cy="12954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435" y="533400"/>
            <a:ext cx="935910" cy="93591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098" y="1600200"/>
            <a:ext cx="935910" cy="93591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6529" y="2776817"/>
            <a:ext cx="935910" cy="93591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3029" y="4953000"/>
            <a:ext cx="935910" cy="93591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9486" y="4702890"/>
            <a:ext cx="935910" cy="93591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5603" y="5105400"/>
            <a:ext cx="935910" cy="93591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5619" y="4953000"/>
            <a:ext cx="935910" cy="935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522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14" b="12914"/>
          <a:stretch/>
        </p:blipFill>
        <p:spPr bwMode="auto">
          <a:xfrm>
            <a:off x="1447800" y="152400"/>
            <a:ext cx="5562601" cy="5865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4200" y="5105400"/>
            <a:ext cx="4648200" cy="1752600"/>
          </a:xfrm>
        </p:spPr>
        <p:txBody>
          <a:bodyPr>
            <a:normAutofit/>
          </a:bodyPr>
          <a:lstStyle/>
          <a:p>
            <a:r>
              <a:rPr lang="en-US" sz="9600" dirty="0" err="1" smtClean="0">
                <a:solidFill>
                  <a:srgbClr val="C00000"/>
                </a:solidFill>
                <a:latin typeface="Algerian" pitchFamily="82" charset="0"/>
              </a:rPr>
              <a:t>Veinte</a:t>
            </a:r>
            <a:endParaRPr lang="en-US" sz="9600" dirty="0">
              <a:solidFill>
                <a:srgbClr val="C00000"/>
              </a:solidFill>
              <a:latin typeface="Algerian" pitchFamily="8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45235" y="2057400"/>
            <a:ext cx="1981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err="1" smtClean="0"/>
              <a:t>Veinte</a:t>
            </a:r>
            <a:r>
              <a:rPr lang="en-US" sz="3200" dirty="0" smtClean="0"/>
              <a:t> </a:t>
            </a:r>
            <a:r>
              <a:rPr lang="en-US" sz="3200" dirty="0" err="1" smtClean="0"/>
              <a:t>mariquitas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164156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0"/>
            <a:ext cx="2819400" cy="990600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sz="2800" dirty="0" smtClean="0"/>
              <a:t>¿</a:t>
            </a:r>
            <a:r>
              <a:rPr lang="en-US" sz="2800" dirty="0" err="1" smtClean="0"/>
              <a:t>Cuantos</a:t>
            </a:r>
            <a:r>
              <a:rPr lang="en-US" sz="2800" dirty="0" smtClean="0"/>
              <a:t> </a:t>
            </a:r>
            <a:r>
              <a:rPr lang="en-US" sz="2800" dirty="0" err="1" smtClean="0"/>
              <a:t>escritorios</a:t>
            </a:r>
            <a:r>
              <a:rPr lang="en-US" sz="2800" dirty="0" smtClean="0"/>
              <a:t> hay? 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324600" cy="6875417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324600" y="945776"/>
            <a:ext cx="2819400" cy="730624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Hay </a:t>
            </a:r>
            <a:r>
              <a:rPr lang="en-US" sz="2800" u="sng" dirty="0" smtClean="0"/>
              <a:t>un</a:t>
            </a:r>
            <a:r>
              <a:rPr lang="en-US" sz="2800" dirty="0" smtClean="0"/>
              <a:t> </a:t>
            </a:r>
            <a:r>
              <a:rPr lang="en-US" sz="2800" dirty="0" err="1" smtClean="0"/>
              <a:t>escritorio</a:t>
            </a:r>
            <a:endParaRPr lang="en-US" sz="28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306671" y="2362200"/>
            <a:ext cx="2819400" cy="1143000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Hay </a:t>
            </a:r>
            <a:r>
              <a:rPr lang="en-US" sz="2800" u="sng" dirty="0" err="1" smtClean="0"/>
              <a:t>dieciséis</a:t>
            </a:r>
            <a:r>
              <a:rPr lang="en-US" sz="2800" u="sng" dirty="0" smtClean="0"/>
              <a:t> </a:t>
            </a:r>
            <a:r>
              <a:rPr lang="en-US" sz="2800" dirty="0" err="1" smtClean="0"/>
              <a:t>estudiantes</a:t>
            </a:r>
            <a:endParaRPr lang="en-US" sz="28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333565" y="4267200"/>
            <a:ext cx="2819400" cy="1066800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Hay </a:t>
            </a:r>
            <a:r>
              <a:rPr lang="en-US" sz="2800" u="sng" dirty="0" err="1"/>
              <a:t>c</a:t>
            </a:r>
            <a:r>
              <a:rPr lang="en-US" sz="2800" u="sng" dirty="0" err="1" smtClean="0"/>
              <a:t>inco</a:t>
            </a:r>
            <a:r>
              <a:rPr lang="en-US" sz="2800" dirty="0" smtClean="0"/>
              <a:t> </a:t>
            </a:r>
            <a:r>
              <a:rPr lang="en-US" sz="2800" dirty="0" err="1" smtClean="0"/>
              <a:t>hojas</a:t>
            </a:r>
            <a:r>
              <a:rPr lang="en-US" sz="2800" dirty="0" smtClean="0"/>
              <a:t> de </a:t>
            </a:r>
            <a:r>
              <a:rPr lang="en-US" sz="2800" dirty="0" err="1" smtClean="0"/>
              <a:t>papel</a:t>
            </a:r>
            <a:endParaRPr lang="en-US" sz="28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306671" y="3370729"/>
            <a:ext cx="2819400" cy="9906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¿</a:t>
            </a:r>
            <a:r>
              <a:rPr lang="en-US" sz="2800" dirty="0" err="1" smtClean="0"/>
              <a:t>Cuantas</a:t>
            </a:r>
            <a:r>
              <a:rPr lang="en-US" sz="2800" dirty="0" smtClean="0"/>
              <a:t> </a:t>
            </a:r>
            <a:r>
              <a:rPr lang="en-US" sz="2800" dirty="0" err="1" smtClean="0"/>
              <a:t>hojas</a:t>
            </a:r>
            <a:r>
              <a:rPr lang="en-US" sz="2800" dirty="0" smtClean="0"/>
              <a:t> de </a:t>
            </a:r>
            <a:r>
              <a:rPr lang="en-US" sz="2800" dirty="0" err="1" smtClean="0"/>
              <a:t>papel</a:t>
            </a:r>
            <a:r>
              <a:rPr lang="en-US" sz="2800" dirty="0" smtClean="0"/>
              <a:t> hay? </a:t>
            </a:r>
            <a:endParaRPr lang="en-US" sz="28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306671" y="1660712"/>
            <a:ext cx="2819400" cy="91888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¿</a:t>
            </a:r>
            <a:r>
              <a:rPr lang="en-US" sz="2800" dirty="0" err="1" smtClean="0"/>
              <a:t>Cuantos</a:t>
            </a:r>
            <a:r>
              <a:rPr lang="en-US" sz="2800" dirty="0" smtClean="0"/>
              <a:t> </a:t>
            </a:r>
            <a:r>
              <a:rPr lang="en-US" sz="2800" dirty="0" err="1" smtClean="0"/>
              <a:t>estudiantes</a:t>
            </a:r>
            <a:r>
              <a:rPr lang="en-US" sz="2800" dirty="0" smtClean="0"/>
              <a:t> hay? </a:t>
            </a:r>
            <a:endParaRPr lang="en-US" sz="28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306671" y="5257800"/>
            <a:ext cx="2819400" cy="91888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¿</a:t>
            </a:r>
            <a:r>
              <a:rPr lang="en-US" sz="2800" dirty="0" err="1" smtClean="0"/>
              <a:t>Cuantos</a:t>
            </a:r>
            <a:r>
              <a:rPr lang="en-US" sz="2800" dirty="0" smtClean="0"/>
              <a:t> </a:t>
            </a:r>
            <a:r>
              <a:rPr lang="en-US" sz="2800" dirty="0" err="1" smtClean="0"/>
              <a:t>chicos</a:t>
            </a:r>
            <a:r>
              <a:rPr lang="en-US" sz="2800" dirty="0" smtClean="0"/>
              <a:t> hay? </a:t>
            </a:r>
            <a:endParaRPr lang="en-US" sz="28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302189" y="6127376"/>
            <a:ext cx="2819400" cy="730624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Hay </a:t>
            </a:r>
            <a:r>
              <a:rPr lang="en-US" sz="2800" u="sng" dirty="0" smtClean="0"/>
              <a:t>once</a:t>
            </a:r>
            <a:r>
              <a:rPr lang="en-US" sz="2800" dirty="0" smtClean="0"/>
              <a:t> </a:t>
            </a:r>
            <a:r>
              <a:rPr lang="en-US" sz="2800" dirty="0" err="1" smtClean="0"/>
              <a:t>chicos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69700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 animBg="1"/>
      <p:bldP spid="9" grpId="0" animBg="1"/>
      <p:bldP spid="5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0800" y="76200"/>
            <a:ext cx="6400800" cy="1752600"/>
          </a:xfrm>
        </p:spPr>
        <p:txBody>
          <a:bodyPr>
            <a:normAutofit/>
          </a:bodyPr>
          <a:lstStyle/>
          <a:p>
            <a:r>
              <a:rPr lang="en-US" sz="9600" dirty="0" smtClean="0">
                <a:solidFill>
                  <a:srgbClr val="0070C0"/>
                </a:solidFill>
                <a:latin typeface="Algerian" pitchFamily="82" charset="0"/>
              </a:rPr>
              <a:t>UNO</a:t>
            </a:r>
            <a:endParaRPr lang="en-US" sz="9600" dirty="0">
              <a:solidFill>
                <a:srgbClr val="0070C0"/>
              </a:solidFill>
              <a:latin typeface="Algerian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3400" y="-1066800"/>
            <a:ext cx="2823209" cy="624786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-26894" y="4136091"/>
            <a:ext cx="914400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When you say “</a:t>
            </a:r>
            <a:r>
              <a:rPr lang="en-US" sz="3200" dirty="0" err="1" smtClean="0"/>
              <a:t>uno</a:t>
            </a:r>
            <a:r>
              <a:rPr lang="en-US" sz="3200" dirty="0" smtClean="0"/>
              <a:t>” before a noun, it takes the form </a:t>
            </a:r>
            <a:r>
              <a:rPr lang="en-US" sz="3200" dirty="0" smtClean="0">
                <a:solidFill>
                  <a:srgbClr val="0070C0"/>
                </a:solidFill>
              </a:rPr>
              <a:t>“un” </a:t>
            </a:r>
            <a:r>
              <a:rPr lang="en-US" sz="3200" dirty="0" smtClean="0"/>
              <a:t>or</a:t>
            </a:r>
            <a:r>
              <a:rPr lang="en-US" sz="3200" dirty="0" smtClean="0">
                <a:solidFill>
                  <a:srgbClr val="0070C0"/>
                </a:solidFill>
              </a:rPr>
              <a:t> “</a:t>
            </a:r>
            <a:r>
              <a:rPr lang="en-US" sz="3200" dirty="0" err="1" smtClean="0">
                <a:solidFill>
                  <a:srgbClr val="0070C0"/>
                </a:solidFill>
              </a:rPr>
              <a:t>una</a:t>
            </a:r>
            <a:r>
              <a:rPr lang="en-US" sz="3200" dirty="0" smtClean="0">
                <a:solidFill>
                  <a:srgbClr val="0070C0"/>
                </a:solidFill>
              </a:rPr>
              <a:t>”, </a:t>
            </a:r>
            <a:r>
              <a:rPr lang="en-US" sz="3200" dirty="0" smtClean="0"/>
              <a:t>depending on the gender of the </a:t>
            </a:r>
            <a:r>
              <a:rPr lang="en-US" sz="3200" dirty="0" smtClean="0"/>
              <a:t>noun</a:t>
            </a:r>
            <a:br>
              <a:rPr lang="en-US" sz="32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      </a:t>
            </a:r>
            <a:r>
              <a:rPr lang="en-US" sz="2800" dirty="0" smtClean="0">
                <a:solidFill>
                  <a:srgbClr val="0070C0"/>
                </a:solidFill>
              </a:rPr>
              <a:t>Un </a:t>
            </a:r>
            <a:r>
              <a:rPr lang="en-US" sz="2800" dirty="0" err="1" smtClean="0"/>
              <a:t>escritorio</a:t>
            </a:r>
            <a:r>
              <a:rPr lang="en-US" sz="2800" dirty="0" smtClean="0"/>
              <a:t> </a:t>
            </a:r>
            <a:r>
              <a:rPr lang="en-US" sz="2800" dirty="0" smtClean="0">
                <a:sym typeface="Wingdings" pitchFamily="2" charset="2"/>
              </a:rPr>
              <a:t> a desk/one desk</a:t>
            </a:r>
          </a:p>
          <a:p>
            <a:pPr algn="ctr"/>
            <a:r>
              <a:rPr lang="en-US" sz="2800" dirty="0" err="1" smtClean="0">
                <a:solidFill>
                  <a:srgbClr val="0070C0"/>
                </a:solidFill>
                <a:sym typeface="Wingdings" pitchFamily="2" charset="2"/>
              </a:rPr>
              <a:t>Una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silla</a:t>
            </a:r>
            <a:r>
              <a:rPr lang="en-US" sz="2800" dirty="0" smtClean="0">
                <a:sym typeface="Wingdings" pitchFamily="2" charset="2"/>
              </a:rPr>
              <a:t>  a chair/one chair</a:t>
            </a:r>
            <a:r>
              <a:rPr lang="en-US" sz="2400" dirty="0" smtClean="0">
                <a:sym typeface="Wingdings" pitchFamily="2" charset="2"/>
              </a:rPr>
              <a:t/>
            </a:r>
            <a:br>
              <a:rPr lang="en-US" sz="2400" dirty="0" smtClean="0">
                <a:sym typeface="Wingdings" pitchFamily="2" charset="2"/>
              </a:rPr>
            </a:b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3059" y="1371600"/>
            <a:ext cx="2857500" cy="272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477000" y="3048000"/>
            <a:ext cx="2362200" cy="64633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Un </a:t>
            </a:r>
            <a:r>
              <a:rPr lang="en-US" sz="3600" dirty="0" err="1" smtClean="0">
                <a:solidFill>
                  <a:srgbClr val="FFFF00"/>
                </a:solidFill>
              </a:rPr>
              <a:t>elefante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51464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838200"/>
            <a:ext cx="6400800" cy="1752600"/>
          </a:xfrm>
        </p:spPr>
        <p:txBody>
          <a:bodyPr>
            <a:normAutofit/>
          </a:bodyPr>
          <a:lstStyle/>
          <a:p>
            <a:r>
              <a:rPr lang="en-US" sz="9600" dirty="0" smtClean="0">
                <a:solidFill>
                  <a:srgbClr val="0070C0"/>
                </a:solidFill>
                <a:latin typeface="Algerian" pitchFamily="82" charset="0"/>
              </a:rPr>
              <a:t>DO</a:t>
            </a:r>
            <a:r>
              <a:rPr lang="en-US" sz="9600" dirty="0" smtClean="0">
                <a:solidFill>
                  <a:srgbClr val="0070C0"/>
                </a:solidFill>
                <a:latin typeface="Algerian" pitchFamily="82" charset="0"/>
              </a:rPr>
              <a:t>S</a:t>
            </a:r>
            <a:endParaRPr lang="en-US" sz="9600" dirty="0">
              <a:solidFill>
                <a:srgbClr val="0070C0"/>
              </a:solidFill>
              <a:latin typeface="Algerian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-685800"/>
            <a:ext cx="3472425" cy="778674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0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</a:t>
            </a:r>
            <a:endParaRPr lang="en-US" sz="50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724400" y="4970929"/>
            <a:ext cx="33965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00B050"/>
                </a:solidFill>
              </a:rPr>
              <a:t>Dos </a:t>
            </a:r>
            <a:r>
              <a:rPr lang="en-US" sz="6000" dirty="0" err="1" smtClean="0">
                <a:solidFill>
                  <a:srgbClr val="00B050"/>
                </a:solidFill>
              </a:rPr>
              <a:t>ranas</a:t>
            </a:r>
            <a:endParaRPr lang="en-US" sz="6000" dirty="0">
              <a:solidFill>
                <a:srgbClr val="00B05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138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8973" r="41261"/>
          <a:stretch/>
        </p:blipFill>
        <p:spPr bwMode="auto">
          <a:xfrm>
            <a:off x="4495800" y="2716306"/>
            <a:ext cx="1821234" cy="2046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62" b="89655" l="100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-9866"/>
          <a:stretch/>
        </p:blipFill>
        <p:spPr bwMode="auto">
          <a:xfrm>
            <a:off x="6063505" y="2366682"/>
            <a:ext cx="1503907" cy="2395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042992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838200"/>
            <a:ext cx="6400800" cy="1752600"/>
          </a:xfrm>
        </p:spPr>
        <p:txBody>
          <a:bodyPr>
            <a:normAutofit/>
          </a:bodyPr>
          <a:lstStyle/>
          <a:p>
            <a:r>
              <a:rPr lang="en-US" sz="9600" dirty="0" smtClean="0">
                <a:solidFill>
                  <a:srgbClr val="0070C0"/>
                </a:solidFill>
                <a:latin typeface="Algerian" pitchFamily="82" charset="0"/>
              </a:rPr>
              <a:t>TRES</a:t>
            </a:r>
            <a:endParaRPr lang="en-US" sz="9600" dirty="0">
              <a:solidFill>
                <a:srgbClr val="0070C0"/>
              </a:solidFill>
              <a:latin typeface="Algerian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-685800"/>
            <a:ext cx="3472425" cy="778674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0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</a:t>
            </a:r>
            <a:endParaRPr lang="en-US" sz="50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33800" y="4953000"/>
            <a:ext cx="4953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err="1" smtClean="0">
                <a:solidFill>
                  <a:srgbClr val="0070C0"/>
                </a:solidFill>
              </a:rPr>
              <a:t>Tres</a:t>
            </a:r>
            <a:r>
              <a:rPr lang="en-US" sz="6000" dirty="0" smtClean="0">
                <a:solidFill>
                  <a:srgbClr val="0070C0"/>
                </a:solidFill>
              </a:rPr>
              <a:t> </a:t>
            </a:r>
            <a:r>
              <a:rPr lang="en-US" sz="6000" dirty="0" err="1" smtClean="0">
                <a:solidFill>
                  <a:srgbClr val="0070C0"/>
                </a:solidFill>
              </a:rPr>
              <a:t>escritorios</a:t>
            </a:r>
            <a:endParaRPr lang="en-US" sz="6000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86" b="95429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7543" y="2362200"/>
            <a:ext cx="1295400" cy="14578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86" b="95429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2819400"/>
            <a:ext cx="1295400" cy="145784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86" b="95429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3138636"/>
            <a:ext cx="1295400" cy="1457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23997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838200"/>
            <a:ext cx="6400800" cy="1752600"/>
          </a:xfrm>
        </p:spPr>
        <p:txBody>
          <a:bodyPr>
            <a:normAutofit/>
          </a:bodyPr>
          <a:lstStyle/>
          <a:p>
            <a:r>
              <a:rPr lang="en-US" sz="9600" dirty="0" smtClean="0">
                <a:solidFill>
                  <a:srgbClr val="0070C0"/>
                </a:solidFill>
                <a:latin typeface="Algerian" pitchFamily="82" charset="0"/>
              </a:rPr>
              <a:t>CUATRO</a:t>
            </a:r>
            <a:endParaRPr lang="en-US" sz="9600" dirty="0">
              <a:solidFill>
                <a:srgbClr val="0070C0"/>
              </a:solidFill>
              <a:latin typeface="Algerian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-685800"/>
            <a:ext cx="3472425" cy="778674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0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4</a:t>
            </a:r>
            <a:endParaRPr lang="en-US" sz="50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18887" y="4572000"/>
            <a:ext cx="493196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err="1" smtClean="0">
                <a:solidFill>
                  <a:srgbClr val="92D050"/>
                </a:solidFill>
              </a:rPr>
              <a:t>Cuatro</a:t>
            </a:r>
            <a:r>
              <a:rPr lang="en-US" sz="6000" dirty="0" smtClean="0">
                <a:solidFill>
                  <a:srgbClr val="92D050"/>
                </a:solidFill>
              </a:rPr>
              <a:t> </a:t>
            </a:r>
            <a:r>
              <a:rPr lang="en-US" sz="6000" dirty="0" err="1" smtClean="0">
                <a:solidFill>
                  <a:srgbClr val="92D050"/>
                </a:solidFill>
              </a:rPr>
              <a:t>marcadores</a:t>
            </a:r>
            <a:endParaRPr lang="en-US" sz="6000" dirty="0">
              <a:solidFill>
                <a:srgbClr val="92D05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15" t="50000"/>
          <a:stretch/>
        </p:blipFill>
        <p:spPr bwMode="auto">
          <a:xfrm>
            <a:off x="4419600" y="2590800"/>
            <a:ext cx="3530542" cy="217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1586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0"/>
            <a:ext cx="6400800" cy="1752600"/>
          </a:xfrm>
        </p:spPr>
        <p:txBody>
          <a:bodyPr>
            <a:normAutofit/>
          </a:bodyPr>
          <a:lstStyle/>
          <a:p>
            <a:r>
              <a:rPr lang="en-US" sz="9600" dirty="0" smtClean="0">
                <a:solidFill>
                  <a:srgbClr val="0070C0"/>
                </a:solidFill>
                <a:latin typeface="Algerian" pitchFamily="82" charset="0"/>
              </a:rPr>
              <a:t>CINCO</a:t>
            </a:r>
            <a:endParaRPr lang="en-US" sz="9600" dirty="0">
              <a:solidFill>
                <a:srgbClr val="0070C0"/>
              </a:solidFill>
              <a:latin typeface="Algerian" pitchFamily="8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38400" y="5842337"/>
            <a:ext cx="43153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err="1" smtClean="0">
                <a:solidFill>
                  <a:schemeClr val="accent6">
                    <a:lumMod val="75000"/>
                  </a:schemeClr>
                </a:solidFill>
              </a:rPr>
              <a:t>Cinco</a:t>
            </a:r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6000" dirty="0" err="1" smtClean="0">
                <a:solidFill>
                  <a:schemeClr val="accent6">
                    <a:lumMod val="75000"/>
                  </a:schemeClr>
                </a:solidFill>
              </a:rPr>
              <a:t>osos</a:t>
            </a:r>
            <a:endParaRPr lang="en-US" sz="6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86" b="23714"/>
          <a:stretch/>
        </p:blipFill>
        <p:spPr bwMode="auto">
          <a:xfrm>
            <a:off x="1524000" y="1524000"/>
            <a:ext cx="5934075" cy="4465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01155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19986" y="609600"/>
            <a:ext cx="6400800" cy="1752600"/>
          </a:xfrm>
        </p:spPr>
        <p:txBody>
          <a:bodyPr>
            <a:normAutofit/>
          </a:bodyPr>
          <a:lstStyle/>
          <a:p>
            <a:r>
              <a:rPr lang="en-US" sz="9600" dirty="0" smtClean="0">
                <a:solidFill>
                  <a:srgbClr val="FFFF00"/>
                </a:solidFill>
                <a:latin typeface="Algerian" pitchFamily="82" charset="0"/>
              </a:rPr>
              <a:t>SEIS</a:t>
            </a:r>
            <a:endParaRPr lang="en-US" sz="9600" dirty="0">
              <a:solidFill>
                <a:srgbClr val="FFFF00"/>
              </a:solidFill>
              <a:latin typeface="Algerian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-685800"/>
            <a:ext cx="3472425" cy="778674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0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6</a:t>
            </a:r>
            <a:endParaRPr lang="en-US" sz="50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082025" y="4953000"/>
            <a:ext cx="44523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err="1" smtClean="0">
                <a:solidFill>
                  <a:srgbClr val="FFFF00"/>
                </a:solidFill>
              </a:rPr>
              <a:t>Seis</a:t>
            </a:r>
            <a:r>
              <a:rPr lang="en-US" sz="6000" dirty="0" smtClean="0">
                <a:solidFill>
                  <a:srgbClr val="FFFF00"/>
                </a:solidFill>
              </a:rPr>
              <a:t> </a:t>
            </a:r>
            <a:r>
              <a:rPr lang="en-US" sz="6000" dirty="0" err="1" smtClean="0">
                <a:solidFill>
                  <a:srgbClr val="FFFF00"/>
                </a:solidFill>
              </a:rPr>
              <a:t>mochilas</a:t>
            </a:r>
            <a:endParaRPr lang="en-US" sz="6000" dirty="0">
              <a:solidFill>
                <a:srgbClr val="FFFF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637" r="100000">
                        <a14:foregroundMark x1="30573" y1="28176" x2="21656" y2="10855"/>
                        <a14:foregroundMark x1="56051" y1="66975" x2="56051" y2="66975"/>
                        <a14:foregroundMark x1="61783" y1="57275" x2="72293" y2="7575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870" y="2151529"/>
            <a:ext cx="902351" cy="12443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637" r="100000">
                        <a14:foregroundMark x1="30573" y1="28176" x2="21656" y2="10855"/>
                        <a14:foregroundMark x1="56051" y1="66975" x2="56051" y2="66975"/>
                        <a14:foregroundMark x1="61783" y1="57275" x2="72293" y2="7575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035" y="2285114"/>
            <a:ext cx="902351" cy="12443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637" r="100000">
                        <a14:foregroundMark x1="30573" y1="28176" x2="21656" y2="10855"/>
                        <a14:foregroundMark x1="56051" y1="66975" x2="56051" y2="66975"/>
                        <a14:foregroundMark x1="61783" y1="57275" x2="72293" y2="7575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435" y="2151528"/>
            <a:ext cx="902351" cy="124432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637" r="100000">
                        <a14:foregroundMark x1="30573" y1="28176" x2="21656" y2="10855"/>
                        <a14:foregroundMark x1="56051" y1="66975" x2="56051" y2="66975"/>
                        <a14:foregroundMark x1="61783" y1="57275" x2="72293" y2="7575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221" y="3529439"/>
            <a:ext cx="902351" cy="124432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637" r="100000">
                        <a14:foregroundMark x1="30573" y1="28176" x2="21656" y2="10855"/>
                        <a14:foregroundMark x1="56051" y1="66975" x2="56051" y2="66975"/>
                        <a14:foregroundMark x1="61783" y1="57275" x2="72293" y2="7575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034" y="3708675"/>
            <a:ext cx="902351" cy="124432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637" r="100000">
                        <a14:foregroundMark x1="30573" y1="28176" x2="21656" y2="10855"/>
                        <a14:foregroundMark x1="56051" y1="66975" x2="56051" y2="66975"/>
                        <a14:foregroundMark x1="61783" y1="57275" x2="72293" y2="7575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444" y="3529439"/>
            <a:ext cx="902351" cy="1244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770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838200"/>
            <a:ext cx="6400800" cy="1752600"/>
          </a:xfrm>
        </p:spPr>
        <p:txBody>
          <a:bodyPr>
            <a:normAutofit/>
          </a:bodyPr>
          <a:lstStyle/>
          <a:p>
            <a:r>
              <a:rPr lang="en-US" sz="9600" dirty="0" err="1" smtClean="0">
                <a:solidFill>
                  <a:srgbClr val="0070C0"/>
                </a:solidFill>
                <a:latin typeface="Algerian" pitchFamily="82" charset="0"/>
              </a:rPr>
              <a:t>Siete</a:t>
            </a:r>
            <a:endParaRPr lang="en-US" sz="9600" dirty="0">
              <a:solidFill>
                <a:srgbClr val="0070C0"/>
              </a:solidFill>
              <a:latin typeface="Algerian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1" y="-685800"/>
            <a:ext cx="3472425" cy="778674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0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7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895600" y="4953000"/>
            <a:ext cx="6248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err="1" smtClean="0">
                <a:solidFill>
                  <a:srgbClr val="00B050"/>
                </a:solidFill>
              </a:rPr>
              <a:t>Siete</a:t>
            </a:r>
            <a:r>
              <a:rPr lang="en-US" sz="6000" dirty="0" smtClean="0">
                <a:solidFill>
                  <a:srgbClr val="00B050"/>
                </a:solidFill>
              </a:rPr>
              <a:t> </a:t>
            </a:r>
            <a:r>
              <a:rPr lang="en-US" sz="6000" dirty="0" err="1" smtClean="0">
                <a:solidFill>
                  <a:srgbClr val="00B050"/>
                </a:solidFill>
              </a:rPr>
              <a:t>hojas</a:t>
            </a:r>
            <a:r>
              <a:rPr lang="en-US" sz="6000" dirty="0" smtClean="0">
                <a:solidFill>
                  <a:srgbClr val="00B050"/>
                </a:solidFill>
              </a:rPr>
              <a:t> </a:t>
            </a:r>
            <a:br>
              <a:rPr lang="en-US" sz="6000" dirty="0" smtClean="0">
                <a:solidFill>
                  <a:srgbClr val="00B050"/>
                </a:solidFill>
              </a:rPr>
            </a:br>
            <a:r>
              <a:rPr lang="en-US" sz="6000" dirty="0" smtClean="0">
                <a:solidFill>
                  <a:srgbClr val="00B050"/>
                </a:solidFill>
              </a:rPr>
              <a:t>de </a:t>
            </a:r>
            <a:r>
              <a:rPr lang="en-US" sz="6000" dirty="0" err="1" smtClean="0">
                <a:solidFill>
                  <a:srgbClr val="00B050"/>
                </a:solidFill>
              </a:rPr>
              <a:t>papel</a:t>
            </a:r>
            <a:endParaRPr lang="en-US" sz="6000" dirty="0">
              <a:solidFill>
                <a:srgbClr val="00B05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932" l="0" r="99603">
                        <a14:foregroundMark x1="39286" y1="49466" x2="39286" y2="8185"/>
                        <a14:foregroundMark x1="45635" y1="39146" x2="90873" y2="1068"/>
                        <a14:foregroundMark x1="12302" y1="11388" x2="63889" y2="569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2286000"/>
            <a:ext cx="1047726" cy="116933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932" l="0" r="99603">
                        <a14:foregroundMark x1="39286" y1="49466" x2="39286" y2="8185"/>
                        <a14:foregroundMark x1="45635" y1="39146" x2="90873" y2="1068"/>
                        <a14:foregroundMark x1="12302" y1="11388" x2="63889" y2="569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714" y="2614326"/>
            <a:ext cx="1047726" cy="116933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932" l="0" r="99603">
                        <a14:foregroundMark x1="39286" y1="49466" x2="39286" y2="8185"/>
                        <a14:foregroundMark x1="45635" y1="39146" x2="90873" y2="1068"/>
                        <a14:foregroundMark x1="12302" y1="11388" x2="63889" y2="569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337268"/>
            <a:ext cx="1047726" cy="116933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932" l="0" r="99603">
                        <a14:foregroundMark x1="39286" y1="49466" x2="39286" y2="8185"/>
                        <a14:foregroundMark x1="45635" y1="39146" x2="90873" y2="1068"/>
                        <a14:foregroundMark x1="12302" y1="11388" x2="63889" y2="569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2485186"/>
            <a:ext cx="1047726" cy="116933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932" l="0" r="99603">
                        <a14:foregroundMark x1="39286" y1="49466" x2="39286" y2="8185"/>
                        <a14:foregroundMark x1="45635" y1="39146" x2="90873" y2="1068"/>
                        <a14:foregroundMark x1="12302" y1="11388" x2="63889" y2="569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851" y="3783663"/>
            <a:ext cx="1047726" cy="116933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932" l="0" r="99603">
                        <a14:foregroundMark x1="39286" y1="49466" x2="39286" y2="8185"/>
                        <a14:foregroundMark x1="45635" y1="39146" x2="90873" y2="1068"/>
                        <a14:foregroundMark x1="12302" y1="11388" x2="63889" y2="569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3654523"/>
            <a:ext cx="1047726" cy="116933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932" l="0" r="99603">
                        <a14:foregroundMark x1="39286" y1="49466" x2="39286" y2="8185"/>
                        <a14:foregroundMark x1="45635" y1="39146" x2="90873" y2="1068"/>
                        <a14:foregroundMark x1="12302" y1="11388" x2="63889" y2="569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600" y="3783663"/>
            <a:ext cx="1047726" cy="1169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767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145</Words>
  <Application>Microsoft Office PowerPoint</Application>
  <PresentationFormat>On-screen Show (4:3)</PresentationFormat>
  <Paragraphs>70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Los Números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¿Cuantos escritorios hay?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spaun</dc:creator>
  <cp:lastModifiedBy>spaun</cp:lastModifiedBy>
  <cp:revision>20</cp:revision>
  <dcterms:created xsi:type="dcterms:W3CDTF">2010-11-20T15:07:34Z</dcterms:created>
  <dcterms:modified xsi:type="dcterms:W3CDTF">2010-11-22T02:49:58Z</dcterms:modified>
</cp:coreProperties>
</file>